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7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570" y="72"/>
      </p:cViewPr>
      <p:guideLst>
        <p:guide orient="horz" pos="2160"/>
        <p:guide pos="287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985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978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97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2100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241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42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3113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02031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4147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6901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5889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D224-E633-4714-B5C6-ECCC8A09AF6A}" type="datetimeFigureOut">
              <a:rPr lang="ru-RU" smtClean="0"/>
              <a:t>28.08.2024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A6EFA-A4D9-4DB5-AEAC-C7656E7177B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0190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cos.qmu.edu.kz/web/index.php?r=conference%2Fcreate&amp;id=20241010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azamat-sanofi@mail.ru" TargetMode="External"/><Relationship Id="rId2" Type="http://schemas.openxmlformats.org/officeDocument/2006/relationships/hyperlink" Target="mailto:macievskaya@qmu.kz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113182" y="265045"/>
            <a:ext cx="11781182" cy="3244919"/>
          </a:xfrm>
        </p:spPr>
        <p:txBody>
          <a:bodyPr>
            <a:normAutofit/>
          </a:bodyPr>
          <a:lstStyle/>
          <a:p>
            <a:pPr algn="l" eaLnBrk="0" fontAlgn="base" hangingPunct="0">
              <a:lnSpc>
                <a:spcPct val="100000"/>
              </a:lnSpc>
              <a:spcAft>
                <a:spcPct val="0"/>
              </a:spcAft>
            </a:pPr>
            <a:br>
              <a:rPr lang="ru-RU" altLang="ru-RU" sz="1100" dirty="0">
                <a:latin typeface="Arial" panose="020B0604020202020204" pitchFamily="34" charset="0"/>
              </a:rPr>
            </a:b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5197642"/>
            <a:ext cx="5868140" cy="1751799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spc="-5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«ҚАРАҒАНДЫ МЕДИЦИНАЛЫҚ УНИВЕРСИТЕТІ» КЕАҚ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spc="-5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«ЖҰМЫС ОРНЫНДАҒЫ ПСИХИКАЛЫҚ ДЕНСАУЛЫҚ» ГИБРИДТІ КОНФЕРЕНЦИЯҒА ҚАТЫСУҒА ШАҚЫРАДЫ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spc="-5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2024 ЖЫЛҒЫ 10 ҚАЗАН САҒАТ 10:00-18:00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spc="-5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600" b="1" spc="-5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мекен-жайы</a:t>
            </a:r>
            <a:r>
              <a:rPr lang="ru-RU" sz="1600" b="1" spc="-5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ru-RU" sz="1600" b="1" spc="-5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Қарағанды</a:t>
            </a:r>
            <a:r>
              <a:rPr lang="ru-RU" sz="1600" b="1" spc="-5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қ., Гоголь к-</a:t>
            </a:r>
            <a:r>
              <a:rPr lang="ru-RU" sz="1600" b="1" spc="-5" dirty="0" err="1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сі</a:t>
            </a:r>
            <a:r>
              <a:rPr lang="ru-RU" sz="1600" b="1" spc="-5" dirty="0">
                <a:solidFill>
                  <a:srgbClr val="000000"/>
                </a:solidFill>
                <a:highlight>
                  <a:srgbClr val="FFFF00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40</a:t>
            </a:r>
            <a:endParaRPr lang="ru-RU" dirty="0"/>
          </a:p>
        </p:txBody>
      </p:sp>
      <p:sp>
        <p:nvSpPr>
          <p:cNvPr id="12" name="Rectangle 18"/>
          <p:cNvSpPr>
            <a:spLocks noChangeArrowheads="1"/>
          </p:cNvSpPr>
          <p:nvPr/>
        </p:nvSpPr>
        <p:spPr bwMode="auto">
          <a:xfrm>
            <a:off x="-152400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endParaRPr lang="ru-RU"/>
          </a:p>
        </p:txBody>
      </p:sp>
      <p:sp>
        <p:nvSpPr>
          <p:cNvPr id="14" name="Rectangle 20"/>
          <p:cNvSpPr>
            <a:spLocks noChangeArrowheads="1"/>
          </p:cNvSpPr>
          <p:nvPr/>
        </p:nvSpPr>
        <p:spPr bwMode="auto">
          <a:xfrm>
            <a:off x="-1524000" y="17965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79038" y="0"/>
            <a:ext cx="4864964" cy="25717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900" y="365126"/>
            <a:ext cx="7871791" cy="106903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қазан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2024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жыл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Психикалық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денсаулық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sz="3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күні</a:t>
            </a:r>
            <a: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ru-RU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Montserrat" panose="00000500000000000000" pitchFamily="2" charset="-52"/>
              </a:rPr>
              <a:t>‘It is Time to </a:t>
            </a:r>
            <a:r>
              <a:rPr lang="en-US" sz="22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Montserrat" panose="00000500000000000000" pitchFamily="2" charset="-52"/>
              </a:rPr>
              <a:t>Prioritise</a:t>
            </a:r>
            <a: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Montserrat" panose="00000500000000000000" pitchFamily="2" charset="-52"/>
              </a:rPr>
              <a:t> Mental Health in the Workplace’</a:t>
            </a:r>
            <a:br>
              <a:rPr lang="en-US" sz="2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FF"/>
                </a:highlight>
                <a:latin typeface="Montserrat" panose="00000500000000000000" pitchFamily="2" charset="-52"/>
              </a:rPr>
            </a:br>
            <a:endParaRPr lang="ru-RU" sz="2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64018" y="1953087"/>
            <a:ext cx="5080487" cy="4539788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"...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Біз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денсаулық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әл-ауқат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жұмыспен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қамту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арасындағы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байланысқа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көбірек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назар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аударуымыз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ауруы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адамдарға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ұсынылатын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емнің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бөлігі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ретінде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жұмыспен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қамтуды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қолдаудың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маңыздылығын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қайта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атап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өтуіміз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керек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орнындағы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денсаулықтың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басымдығы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өнімді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қолдау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көрсететін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атмосфераны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құру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өте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маңызды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берушілер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әл-ауқатқа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түрде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қамқорлық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жасағанда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стресстің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төмендеуіне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сабаққа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келмеудің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төмендеуіне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қызметкерлердің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белсенділігінің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артуына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әкеледі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Икемді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кестесі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денсаулық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ресурстарына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қол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жетімділікті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қамтамасыз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ету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денсаулық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ашық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әңгімелерді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ынталандыру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сияқты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саясаттарды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енгізу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компаниялар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моральды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көтеретін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жалпы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өнімділік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пен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инновацияны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арттыратын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күтім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мәдениетін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дамыта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алады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денсаулыққа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инвестирлеу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-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жай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ғана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жанашырлық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емес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бұл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барлық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адамдарға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пайда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әкелетін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стратегиялық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бизнес </a:t>
            </a:r>
            <a:r>
              <a:rPr lang="ru-RU" sz="1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шешімі</a:t>
            </a:r>
            <a:r>
              <a:rPr lang="ru-RU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endParaRPr lang="ru-RU" dirty="0"/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325" y="1655545"/>
            <a:ext cx="2590800" cy="333375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495" y="5251793"/>
            <a:ext cx="2524477" cy="91452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296954"/>
            <a:ext cx="1076901" cy="106904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677" y="337831"/>
            <a:ext cx="8753382" cy="840823"/>
          </a:xfrm>
        </p:spPr>
        <p:txBody>
          <a:bodyPr>
            <a:normAutofit fontScale="90000"/>
          </a:bodyPr>
          <a:lstStyle/>
          <a:p>
            <a:pPr algn="just"/>
            <a:b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Конференцияның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мақсаты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өндірістегі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денсаулықты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қорғаудың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өзекті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мәселелерін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талқылау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ауытқулары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бар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адамдарды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жұмысқа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орналастыруды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ілгерілету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оларды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орындарына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тиімді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бейімдеу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қоғамдағы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ауруларды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дестигматизациялау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қоғамдағы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денсаулық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қызметтерін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танымал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ету</a:t>
            </a:r>
            <a:br>
              <a:rPr lang="ru-RU" sz="1800" dirty="0"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8676" y="1526959"/>
            <a:ext cx="8877670" cy="5255581"/>
          </a:xfrm>
        </p:spPr>
        <p:txBody>
          <a:bodyPr numCol="2">
            <a:normAutofit fontScale="25000" lnSpcReduction="20000"/>
          </a:bodyPr>
          <a:lstStyle/>
          <a:p>
            <a:pPr marL="0" indent="0">
              <a:lnSpc>
                <a:spcPts val="1200"/>
              </a:lnSpc>
              <a:buNone/>
            </a:pPr>
            <a:r>
              <a:rPr lang="ru-RU" sz="56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Конференция </a:t>
            </a:r>
            <a:r>
              <a:rPr lang="ru-RU" sz="56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тақырыбы</a:t>
            </a:r>
            <a:r>
              <a:rPr lang="ru-RU" sz="56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56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басқару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психологиясы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ұйымдастырушылық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 algn="just">
              <a:lnSpc>
                <a:spcPts val="1200"/>
              </a:lnSpc>
              <a:buNone/>
            </a:pP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мінез-құлық</a:t>
            </a:r>
            <a:endParaRPr lang="ru-RU" sz="56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конфликтология</a:t>
            </a:r>
            <a:endParaRPr lang="ru-RU" sz="56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өндірістік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стресс</a:t>
            </a: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эмоционалды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күйіп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синдромы</a:t>
            </a: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корпоративті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психология</a:t>
            </a:r>
            <a:endParaRPr lang="ru-RU" sz="56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психологиялық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кеңес</a:t>
            </a:r>
            <a:endParaRPr lang="ru-RU" sz="56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en-US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психотерапия</a:t>
            </a:r>
            <a:endParaRPr lang="ru-RU" sz="56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шекаралық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бұзылыс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endParaRPr lang="ru-RU" sz="56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>
              <a:lnSpc>
                <a:spcPts val="1200"/>
              </a:lnSpc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психоәлеуметтік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оңалту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56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</a:pPr>
            <a:endParaRPr lang="ru-RU" sz="56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</a:pPr>
            <a:r>
              <a:rPr lang="ru-RU" sz="56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Қатысу</a:t>
            </a:r>
            <a:r>
              <a:rPr lang="ru-RU" sz="56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нысандары</a:t>
            </a:r>
            <a:r>
              <a:rPr lang="ru-RU" sz="56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ru-RU" sz="56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ts val="1200"/>
              </a:lnSpc>
              <a:buFont typeface="Wingdings" panose="05000000000000000000" pitchFamily="2" charset="2"/>
              <a:buChar char="q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баяндамамен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endParaRPr lang="ru-RU" sz="56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buFont typeface="Wingdings" panose="05000000000000000000" pitchFamily="2" charset="2"/>
              <a:buChar char="q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баяндамасыз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endParaRPr lang="ru-RU" sz="56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buFont typeface="Wingdings" panose="05000000000000000000" pitchFamily="2" charset="2"/>
              <a:buChar char="q"/>
            </a:pP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он-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баяндамамен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endParaRPr lang="ru-RU" sz="56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он-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лайн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баяндамасыз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қатысу</a:t>
            </a:r>
            <a:endParaRPr lang="ru-RU" sz="56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ru-RU" sz="43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ts val="1200"/>
              </a:lnSpc>
              <a:spcAft>
                <a:spcPts val="1000"/>
              </a:spcAft>
              <a:buFont typeface="Wingdings" panose="05000000000000000000" pitchFamily="2" charset="2"/>
              <a:buChar char="q"/>
            </a:pPr>
            <a:endParaRPr lang="ru-RU" sz="43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ts val="1200"/>
              </a:lnSpc>
              <a:buNone/>
            </a:pPr>
            <a:r>
              <a:rPr lang="kk-KZ" sz="5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ТІРКЕЛУ СІЛТЕМЕСІ:</a:t>
            </a:r>
            <a:endParaRPr lang="ru-RU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1200"/>
              </a:lnSpc>
              <a:buNone/>
            </a:pPr>
            <a:r>
              <a:rPr lang="kk-KZ" sz="5600" u="sng" dirty="0">
                <a:solidFill>
                  <a:srgbClr val="0000FF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https://cos.qmu.edu.kz/web/index.php?r=conference%2Fcreate&amp;id=20241010</a:t>
            </a:r>
            <a:endParaRPr lang="ru-RU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1200"/>
              </a:lnSpc>
              <a:buNone/>
            </a:pPr>
            <a:r>
              <a:rPr lang="kk-KZ" sz="40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(тіркеу формасына қатысу үшін төлем түбіртегінің сканерленген көшірмесін тіркеу міндетті тармақ болып табылады!)</a:t>
            </a:r>
            <a:endParaRPr lang="ru-RU" sz="4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1200"/>
              </a:lnSpc>
              <a:buNone/>
            </a:pPr>
            <a:endParaRPr lang="ru-RU" sz="5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КОНФЕРЕНЦИЯҒА ТІРКЕЛУ, БАЯНДАМАЛАРМЕН СӨЗ СӨЙЛЕУ ҮШІН ПРЕЗЕНТАЦИЯЛАРДЫ ҚАБЫЛДАУ                                              07.10.2024 </a:t>
            </a:r>
            <a:r>
              <a:rPr lang="kk-KZ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сағат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00:00-де АЯҚТАЛАДЫ</a:t>
            </a:r>
            <a:r>
              <a:rPr lang="ru-RU" sz="5600" u="sng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Онлайн 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қатысуға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сілтемелер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беріледі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конференцияға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тіркелген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қатысушыларға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\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электрондық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қатысу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сертификаты (8 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сағат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ru-RU" sz="56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беріледі</a:t>
            </a:r>
            <a:r>
              <a:rPr lang="ru-RU" sz="5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 algn="just">
              <a:lnSpc>
                <a:spcPct val="100000"/>
              </a:lnSpc>
              <a:spcAft>
                <a:spcPts val="1000"/>
              </a:spcAft>
              <a:buFont typeface="Symbol" panose="05050102010706020507" pitchFamily="18" charset="2"/>
              <a:buChar char=""/>
            </a:pP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Конференцияның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электрондық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материалдарына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сілтеме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конференцияның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бейнежазбасы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баяндамашылардың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презентациялары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пленарлық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баяндамалар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секциялар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тақырыбы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ақпараттық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блоктар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тіркелген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қатысушының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электрондық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поштасына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56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жіберіледі</a:t>
            </a:r>
            <a:r>
              <a:rPr lang="ru-RU" sz="56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sz="5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ts val="1200"/>
              </a:lnSpc>
              <a:spcAft>
                <a:spcPts val="1000"/>
              </a:spcAft>
              <a:buNone/>
            </a:pPr>
            <a:endParaRPr lang="ru-RU" sz="43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1639" y="1074198"/>
            <a:ext cx="3633283" cy="5102766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270510" algn="l"/>
              </a:tabLst>
            </a:pP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Конференцияның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онлайн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көрсетілімі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Cisco WebEx meetings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платформасында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өтеді</a:t>
            </a:r>
            <a:endParaRPr lang="ru-RU" sz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270510" algn="l"/>
              </a:tabLst>
            </a:pP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қосымшаны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компьютерден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тегін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мына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сілтеме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бойынша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жүктеуге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https://iowin.net/cisco-webex-meetings/;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смартфондарда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Web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е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x meetings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қосымшасы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Play market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iPhone-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да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Apple Store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арқылы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орнатылады</a:t>
            </a: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аудиторияға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сілтемелер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бетпе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-бет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қатысу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кезінде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(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немесе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on-line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пленарлық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отырысқа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мастер-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кластарға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секциялық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отырыстарға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кіру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08.10.2024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қалыптастырылған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бағдарламада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тіркелген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қатысушыларға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жіберілетін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болады</a:t>
            </a:r>
            <a:r>
              <a:rPr lang="ru-RU" sz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)	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1" y="1168263"/>
            <a:ext cx="4505325" cy="378142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8474" y="532660"/>
            <a:ext cx="8433786" cy="1158029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err="1"/>
              <a:t>Жаңартылатын</a:t>
            </a:r>
            <a:r>
              <a:rPr lang="ru-RU" dirty="0"/>
              <a:t> </a:t>
            </a:r>
            <a:r>
              <a:rPr lang="ru-RU" dirty="0" err="1"/>
              <a:t>және</a:t>
            </a:r>
            <a:r>
              <a:rPr lang="ru-RU" dirty="0"/>
              <a:t> </a:t>
            </a:r>
            <a:r>
              <a:rPr lang="ru-RU" dirty="0" err="1"/>
              <a:t>толықтырылатын</a:t>
            </a:r>
            <a:r>
              <a:rPr lang="ru-RU" dirty="0"/>
              <a:t> конференция </a:t>
            </a:r>
            <a:r>
              <a:rPr lang="ru-RU" dirty="0" err="1"/>
              <a:t>бағдарламасы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8473" y="1846556"/>
            <a:ext cx="8433785" cy="4873840"/>
          </a:xfrm>
        </p:spPr>
        <p:txBody>
          <a:bodyPr>
            <a:normAutofit/>
          </a:bodyPr>
          <a:lstStyle/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ПЛЕНАРЛЫҚ ОТЫРЫС 10:00-нан 11:50-ге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МАСТЕР-КЛАСТАР – 12:00 -13: 00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1-мастер-класс"Психиатриядағы,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наркологиядағы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психотерапиядағы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комплаенс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Мациевская Лариса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Леонардовна</a:t>
            </a: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Иванова Евгения Александровна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Кирилл Владимирович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Заровный</a:t>
            </a: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Науқастардың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туыстарының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сұраныстары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Негізгі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психикалық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бұзылулардың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сәйкестігі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Медициналық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сәйкестік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Ақпарат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туралы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хабарлама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"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Дәрігер-науқас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тиімді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коммуникациялары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Психиатриялық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науқастардың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әлеуметтік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Стигматизация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дестигматизация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Сәйкестік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модельдері</a:t>
            </a: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2-мастер-класс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. Тақырыбы мен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спикерлері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 </a:t>
            </a:r>
            <a:r>
              <a:rPr lang="kk-KZ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нақтыланады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.</a:t>
            </a:r>
          </a:p>
          <a:p>
            <a:pPr marL="0" indent="0"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3-мастер-класс.  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Тақырыбы мен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спикерлері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 </a:t>
            </a:r>
            <a:r>
              <a:rPr lang="kk-KZ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нақтыланады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</a:rPr>
              <a:t>.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Түскі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үзіліс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13:00-ден 14:30-ға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дейін</a:t>
            </a: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Секциялық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қойылымдар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14:30-18: 00</a:t>
            </a:r>
            <a:endParaRPr lang="ru-RU" sz="1800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353401"/>
            <a:ext cx="8993081" cy="6151197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КОНФЕРЕНЦИЯНЫҢ ЖОСПАРЛАНҒАН СЕКЦИЯЛАРЫ</a:t>
            </a:r>
          </a:p>
          <a:p>
            <a:pPr marL="0" indent="0" algn="ctr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секциялар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санының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өзгеруі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мүмкін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шамамен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сөйлеу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тақырыбымен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 algn="ctr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1 секция. ҰЙЫМДАСТЫРУШЫЛЫҚ МІНЕЗ-ҚҰЛЫҚ ЖӘНЕ ПСИХИКАЛЫҚ ДЕНСАУЛЫҚ.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   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ұйымдастырушылық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мінез-құлық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басқару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психологиясы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өндірістік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конфликтология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кәсіби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невроздар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т. б.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2 секция. КОРПОРАТИВТІК ПСИХОЛОГИЯ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Корпоративтік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психологтың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функциялары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рөлдері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жұмыс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әдістері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коучинг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мотивация,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еңбек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тиімділігі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т. б.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3 секция. КӘСІБИ СТРЕСС ЖӘНЕ ЭМОЦИОНАЛДЫ КҮЮ СИНДРОМЫ. 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себептері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кезеңдері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диагностикасы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клиникалық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көріністері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түзету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СЭВ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алдын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алу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т. б.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4 секция. СТАЦИОНАРЛЫҚ ЖӘНЕ АМБУЛАТОРИЯЛЫҚ ШЕКАРАЛЫҚ ПСИХИАТРИЯ.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Мемлекеттік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жеке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шекаралық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психиатрия мен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психотерапияның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өзара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іс-қимылы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невроздар</a:t>
            </a: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бөлімшелерінің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психосоматикалық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бөлімшелердің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күндізгі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стационарлардың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амбулаториялық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психотерапияның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т. б.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жұмысын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ұйымдастыру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5 секция. ПСИХОӘЛЕУМЕТТІК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ОҢАЛТУ.Психиатриялық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науқастардың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еңбекке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қабілеттілігі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еңбекті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оңалту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Нормативтік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база,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әлеуметтік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шектеулер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. ҚР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басқа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елдерде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психоәлеуметтік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оңалтуды</a:t>
            </a: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ұйымдастыру</a:t>
            </a:r>
            <a:endParaRPr lang="ru-RU" sz="1800" b="1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6 секция. ПСИХИАТРИЯ ЖӘНЕ ҚОҒАМ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 стигматизация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дестигматизация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сәйкестік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психиатриядағы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заңнама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, психогигиена </a:t>
            </a: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және</a:t>
            </a:r>
            <a:r>
              <a:rPr lang="ru-RU" sz="1800" b="1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ts val="1200"/>
              </a:lnSpc>
              <a:buNone/>
              <a:tabLst>
                <a:tab pos="180340" algn="l"/>
              </a:tabLst>
            </a:pPr>
            <a:r>
              <a:rPr lang="ru-RU" sz="1800" b="1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</a:rPr>
              <a:t>психопрофилактика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Электрондық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пошта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ақпараттық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хат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сұрау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spcBef>
                <a:spcPts val="0"/>
              </a:spcBef>
              <a:buFont typeface="+mj-lt"/>
              <a:buAutoNum type="arabicPeriod"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macievskaya@qmu.kz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87014918742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32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sz="32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sz="3200" dirty="0" err="1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мәтіндік</a:t>
            </a:r>
            <a:r>
              <a:rPr lang="ru-RU" altLang="ru-RU" sz="3200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3200" dirty="0" err="1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хабарлар</a:t>
            </a:r>
            <a:r>
              <a:rPr lang="ru-RU" alt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Мациевская Лариса Леонардовна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endParaRPr lang="ru-RU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kk-KZ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azamat-sanofi@mail.ru</a:t>
            </a:r>
            <a:r>
              <a:rPr lang="kk-KZ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  <a:tabLst>
                <a:tab pos="180340" algn="l"/>
              </a:tabLst>
            </a:pP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87071205555 (</a:t>
            </a:r>
            <a:r>
              <a:rPr lang="en-US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altLang="ru-RU" dirty="0" err="1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мәтіндік</a:t>
            </a:r>
            <a:r>
              <a:rPr lang="ru-RU" altLang="ru-RU" dirty="0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dirty="0" err="1">
                <a:solidFill>
                  <a:srgbClr val="1F1F1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хабарлар</a:t>
            </a:r>
            <a:r>
              <a:rPr lang="kk-KZ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dirty="0"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Ибраев Азамат </a:t>
            </a: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Кайсарович</a:t>
            </a:r>
            <a:endParaRPr lang="ru-RU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2E0B36A9-71B6-CFD5-D675-C8D3511C2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24000" y="102921"/>
            <a:ext cx="65" cy="25135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-12696" rIns="0" bIns="-12696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3177" y="165654"/>
            <a:ext cx="6161104" cy="446906"/>
          </a:xfrm>
        </p:spPr>
        <p:txBody>
          <a:bodyPr>
            <a:normAutofit/>
          </a:bodyPr>
          <a:lstStyle/>
          <a:p>
            <a:pPr algn="ctr"/>
            <a:r>
              <a:rPr lang="ru-RU" sz="24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ПАЙДАЛЫ СІЛТЕМЕЛЕР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62144" y="790114"/>
            <a:ext cx="9206144" cy="5902234"/>
          </a:xfrm>
        </p:spPr>
        <p:txBody>
          <a:bodyPr numCol="2">
            <a:normAutofit fontScale="55000" lnSpcReduction="20000"/>
          </a:bodyPr>
          <a:lstStyle/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ТҮСКІ АС ҮШІН:</a:t>
            </a: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Университет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асханасы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қабат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жаңа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ғимарат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Гоголь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көшесі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40/6</a:t>
            </a: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Pallermo</a:t>
            </a:r>
            <a:r>
              <a:rPr lang="en-US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отбасылық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мейрамханалар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Алиханов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көшесі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37/2+7 (7212) 51-32-33бір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анықтамалық</a:t>
            </a:r>
            <a:endParaRPr lang="ru-RU" sz="2900" b="1" kern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+7-700-302-50-92бір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анықтамалық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+ 7-701-750-84-48</a:t>
            </a: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мейрамхана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әкімшісі</a:t>
            </a:r>
            <a:r>
              <a:rPr lang="en-US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 / go. 2gis. com/owz64r https://www.instagram.com/pizza_pallermo_krg/</a:t>
            </a: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Trend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Кофеханасы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Гоголь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Көшесі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48 +7-702-285-91-61</a:t>
            </a: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https://go.2gis.com/ljzslo     https://www.instagram.com/trend_coffee_karaganda/</a:t>
            </a: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Гоголь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көшесі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34а блок 11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қабат</a:t>
            </a:r>
            <a:endParaRPr lang="ru-RU" sz="2900" b="1" kern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+7‒708‒842‒42‒65</a:t>
            </a:r>
            <a:r>
              <a:rPr lang="en-US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https://go.2gis.com/3vzys      https://www.instagram.com/chai_karagandy/</a:t>
            </a: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Daily food 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бизнес-класс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асханасы</a:t>
            </a:r>
            <a:endParaRPr lang="ru-RU" sz="2900" b="1" kern="1800" dirty="0">
              <a:solidFill>
                <a:srgbClr val="000000"/>
              </a:solidFill>
              <a:highlight>
                <a:srgbClr val="FFFFFF"/>
              </a:highlight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БО Премьер 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Нұрсұлтан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Назарбаев </a:t>
            </a:r>
            <a:r>
              <a:rPr lang="ru-RU" sz="2900" b="1" kern="1800" dirty="0" err="1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даңғылы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33/3+7-705-727-32-62</a:t>
            </a:r>
          </a:p>
          <a:p>
            <a:pPr marL="90170" indent="0" fontAlgn="base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b="1" kern="1800" dirty="0">
                <a:solidFill>
                  <a:srgbClr val="000000"/>
                </a:solidFill>
                <a:highlight>
                  <a:srgbClr val="FFFFFF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https://go.2gis.com/jchdy5      https://www.instagram.com/dailyfood_krg/</a:t>
            </a:r>
            <a:r>
              <a:rPr lang="ru-RU" sz="2900" b="1" dirty="0">
                <a:solidFill>
                  <a:srgbClr val="333333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Қала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сыртыннан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келген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қатысушылар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үшін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Қарағандыдағы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жақын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маңдағы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қонақ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үйлер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мен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қонақ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үйлерді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таңдау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b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Сенатор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қонақ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үйі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Гоголь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көшесі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33/4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CONTINENT" Hotel hall, 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Терешков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көшесі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16/1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</a:t>
            </a:r>
            <a:endParaRPr lang="ru-RU" sz="29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Ар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Нуво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қонақ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үйі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Назарбаев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даңғылы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4а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Метелица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қонақ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үйі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Бұхара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Жырау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даңғылы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56А,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Inn OZZ,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Мұстафин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көшесі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9/4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Қарағанды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қонақ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үйі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Бұқар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Жырау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даңғылы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66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Сайтта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өзін-өзі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таңдау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Қарағанды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Қазақстан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орталығындағы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қонақ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үйлер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/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картадағы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қонақ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үйлер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бағалар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орталық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29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аудан</a:t>
            </a:r>
            <a:r>
              <a:rPr lang="ru-RU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(101</a:t>
            </a:r>
            <a:r>
              <a:rPr lang="en-US" sz="29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hotels.com)</a:t>
            </a:r>
            <a:r>
              <a:rPr lang="ru-RU" sz="2900" b="1" kern="1800" dirty="0">
                <a:solidFill>
                  <a:srgbClr val="000000"/>
                </a:solidFill>
                <a:highlight>
                  <a:srgbClr val="00FF00"/>
                </a:highlight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900" dirty="0">
              <a:highlight>
                <a:srgbClr val="FFFFFF"/>
              </a:highlight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17</TotalTime>
  <Words>1005</Words>
  <Application>Microsoft Office PowerPoint</Application>
  <PresentationFormat>Экран (4:3)</PresentationFormat>
  <Paragraphs>108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Montserrat</vt:lpstr>
      <vt:lpstr>Symbol</vt:lpstr>
      <vt:lpstr>Times New Roman</vt:lpstr>
      <vt:lpstr>Wingdings</vt:lpstr>
      <vt:lpstr>Тема Office</vt:lpstr>
      <vt:lpstr> </vt:lpstr>
      <vt:lpstr>10 қазан 2024 жыл  Психикалық денсаулық күні   ‘It is Time to Prioritise Mental Health in the Workplace’ </vt:lpstr>
      <vt:lpstr>  Конференцияның мақсаты -өндірістегі психикалық денсаулықты қорғаудың өзекті мәселелерін талқылау, психикалық ауытқулары бар адамдарды жұмысқа орналастыруды ілгерілету және оларды жұмыс орындарына тиімді бейімдеу, қоғамдағы психикалық ауруларды дестигматизациялау, қоғамдағы психикалық денсаулық қызметтерін танымал ету </vt:lpstr>
      <vt:lpstr>Презентация PowerPoint</vt:lpstr>
      <vt:lpstr>Жаңартылатын және толықтырылатын конференция бағдарламасы</vt:lpstr>
      <vt:lpstr>Презентация PowerPoint</vt:lpstr>
      <vt:lpstr>Электрондық пошта арқылы ақпараттық хат сұрау </vt:lpstr>
      <vt:lpstr>ПАЙДАЛЫ СІЛТЕМЕЛЕР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Лариса Мациевская</dc:creator>
  <cp:lastModifiedBy>Батықова Әлия</cp:lastModifiedBy>
  <cp:revision>24</cp:revision>
  <dcterms:created xsi:type="dcterms:W3CDTF">2024-08-20T06:01:00Z</dcterms:created>
  <dcterms:modified xsi:type="dcterms:W3CDTF">2024-08-28T08:05:36Z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CCC2AD0DA336443880A4D4973C603FE9_13</vt:lpwstr>
  </property>
  <property fmtid="{D5CDD505-2E9C-101B-9397-08002B2CF9AE}" pid="3" name="KSOProductBuildVer">
    <vt:lpwstr>1049-12.2.0.17545</vt:lpwstr>
  </property>
</Properties>
</file>